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53" r:id="rId2"/>
    <p:sldId id="786" r:id="rId3"/>
    <p:sldId id="361" r:id="rId4"/>
    <p:sldId id="362" r:id="rId5"/>
    <p:sldId id="752" r:id="rId6"/>
    <p:sldId id="754" r:id="rId7"/>
    <p:sldId id="753" r:id="rId8"/>
    <p:sldId id="755" r:id="rId9"/>
    <p:sldId id="756" r:id="rId10"/>
    <p:sldId id="757" r:id="rId11"/>
    <p:sldId id="333" r:id="rId12"/>
    <p:sldId id="363" r:id="rId13"/>
    <p:sldId id="758" r:id="rId14"/>
    <p:sldId id="759" r:id="rId15"/>
    <p:sldId id="760" r:id="rId16"/>
    <p:sldId id="761" r:id="rId17"/>
    <p:sldId id="762" r:id="rId18"/>
    <p:sldId id="764" r:id="rId19"/>
    <p:sldId id="763" r:id="rId20"/>
    <p:sldId id="765" r:id="rId21"/>
    <p:sldId id="766" r:id="rId22"/>
    <p:sldId id="767" r:id="rId23"/>
    <p:sldId id="769" r:id="rId24"/>
    <p:sldId id="770" r:id="rId25"/>
    <p:sldId id="305" r:id="rId26"/>
    <p:sldId id="771" r:id="rId27"/>
    <p:sldId id="772" r:id="rId28"/>
    <p:sldId id="277" r:id="rId29"/>
    <p:sldId id="773" r:id="rId30"/>
    <p:sldId id="354" r:id="rId31"/>
    <p:sldId id="774" r:id="rId32"/>
    <p:sldId id="775" r:id="rId33"/>
    <p:sldId id="776" r:id="rId34"/>
    <p:sldId id="777" r:id="rId35"/>
    <p:sldId id="778" r:id="rId36"/>
    <p:sldId id="780" r:id="rId37"/>
    <p:sldId id="781" r:id="rId38"/>
    <p:sldId id="291" r:id="rId39"/>
    <p:sldId id="784" r:id="rId40"/>
    <p:sldId id="783" r:id="rId41"/>
    <p:sldId id="785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18"/>
    <p:restoredTop sz="94587"/>
  </p:normalViewPr>
  <p:slideViewPr>
    <p:cSldViewPr>
      <p:cViewPr varScale="1">
        <p:scale>
          <a:sx n="142" d="100"/>
          <a:sy n="142" d="100"/>
        </p:scale>
        <p:origin x="15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F8C90C3-2486-0C4F-0725-2DB07552BFD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E56D58B-CD1B-65F8-994B-0942B752B3C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821F42F5-BFC2-BD42-B244-8D97837E0EA0}" type="datetimeFigureOut">
              <a:rPr lang="en-US" altLang="en-US"/>
              <a:pPr>
                <a:defRPr/>
              </a:pPr>
              <a:t>11/30/22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4F76C3-E0A4-2C4C-8196-0453DDE04DB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477711-C810-8D96-4F11-431C4BEFDEB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A364821E-D07A-CF40-8D47-D3E0CC814DA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D7CB341B-BAC6-B6A5-7F5F-00D114A0F6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B44152CA-84AD-C3BD-06A8-D392F75B6095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60A97647-CEAC-415A-8152-EDD4CF59007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316A8A8B-CA0F-1D04-21F4-2EB7633FAFD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D657DE18-C03D-B67E-D777-A6C3FEBBB04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37061174-60A0-6DD7-7D8B-C15E09EE4B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pitchFamily="2" charset="0"/>
              </a:defRPr>
            </a:lvl1pPr>
          </a:lstStyle>
          <a:p>
            <a:pPr>
              <a:defRPr/>
            </a:pPr>
            <a:fld id="{07355757-A1CF-B545-BD33-E1145ED7615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85D8BB3-5E73-4824-A2E4-664754F6DB32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3414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7">
            <a:extLst>
              <a:ext uri="{FF2B5EF4-FFF2-40B4-BE49-F238E27FC236}">
                <a16:creationId xmlns:a16="http://schemas.microsoft.com/office/drawing/2014/main" id="{3E7C20C1-C246-C13E-E2E2-76E3977412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970B67F-30A1-0F47-A4FC-D01611506850}" type="slidenum">
              <a:rPr lang="en-US" altLang="en-US" sz="1200" smtClean="0">
                <a:latin typeface="Times" charset="0"/>
              </a:rPr>
              <a:pPr/>
              <a:t>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0722" name="Rectangle 2">
            <a:extLst>
              <a:ext uri="{FF2B5EF4-FFF2-40B4-BE49-F238E27FC236}">
                <a16:creationId xmlns:a16="http://schemas.microsoft.com/office/drawing/2014/main" id="{84652537-B996-9D5C-DCCD-B18E00C723A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6F6B49F8-4931-CA7D-697D-FBF774145E8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E9A443C7-81BF-855D-30A4-90781894A5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6EC8FEDC-C7BA-4E4F-AFE4-F96C91376F96}" type="slidenum">
              <a:rPr lang="en-US" altLang="en-US" sz="1200" smtClean="0">
                <a:latin typeface="Times" charset="0"/>
              </a:rPr>
              <a:pPr/>
              <a:t>27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6CDAA8C2-DFBF-ABD9-5D65-7BE10319F62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E5FAEC44-110B-2212-FD3A-2DEED8521A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7">
            <a:extLst>
              <a:ext uri="{FF2B5EF4-FFF2-40B4-BE49-F238E27FC236}">
                <a16:creationId xmlns:a16="http://schemas.microsoft.com/office/drawing/2014/main" id="{B06C3216-517F-BEE4-3DB0-8F1615EA295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073FC578-46BB-D145-9155-96FF8468CAC0}" type="slidenum">
              <a:rPr lang="en-US" altLang="en-US" sz="1200" smtClean="0">
                <a:latin typeface="Times" charset="0"/>
              </a:rPr>
              <a:pPr/>
              <a:t>28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9698" name="Rectangle 2">
            <a:extLst>
              <a:ext uri="{FF2B5EF4-FFF2-40B4-BE49-F238E27FC236}">
                <a16:creationId xmlns:a16="http://schemas.microsoft.com/office/drawing/2014/main" id="{144A4952-8B3D-F9FC-B739-030162C520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67A0E2BB-EE10-EC18-9C92-83B6FAA222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E4F83CCA-7634-4ACE-EC29-4CEEC89E0F5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A4159FD8-AC97-3D47-BD1F-EF22F90B821C}" type="slidenum">
              <a:rPr lang="en-US" altLang="en-US" sz="1200" smtClean="0">
                <a:latin typeface="Times" charset="0"/>
              </a:rPr>
              <a:pPr/>
              <a:t>30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896EDC27-A484-EA00-8B7B-8F6DA86E94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D1D713F7-5B03-3B31-A7F1-FEDEA56959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>
            <a:extLst>
              <a:ext uri="{FF2B5EF4-FFF2-40B4-BE49-F238E27FC236}">
                <a16:creationId xmlns:a16="http://schemas.microsoft.com/office/drawing/2014/main" id="{27F60B4D-5394-4A1D-3923-3E9006768E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898BC70-E703-CF4D-83F8-6CFC755C6055}" type="slidenum">
              <a:rPr lang="en-US" altLang="en-US" sz="1200" smtClean="0">
                <a:latin typeface="Times" charset="0"/>
              </a:rPr>
              <a:pPr/>
              <a:t>33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26626" name="Rectangle 2">
            <a:extLst>
              <a:ext uri="{FF2B5EF4-FFF2-40B4-BE49-F238E27FC236}">
                <a16:creationId xmlns:a16="http://schemas.microsoft.com/office/drawing/2014/main" id="{7ABDE2C6-9116-65F7-5C70-932FAC12E4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D3D27FEB-F95B-F016-469A-2E726C6D03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8723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>
            <a:extLst>
              <a:ext uri="{FF2B5EF4-FFF2-40B4-BE49-F238E27FC236}">
                <a16:creationId xmlns:a16="http://schemas.microsoft.com/office/drawing/2014/main" id="{1AC6EFF6-14B6-7158-196A-9513C7A0AD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F39ADBAE-05D7-E74C-98F1-0AA6F6A34A2E}" type="slidenum">
              <a:rPr lang="en-US" altLang="en-US" sz="1200" smtClean="0">
                <a:latin typeface="Times" charset="0"/>
              </a:rPr>
              <a:pPr/>
              <a:t>34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2770" name="Rectangle 2">
            <a:extLst>
              <a:ext uri="{FF2B5EF4-FFF2-40B4-BE49-F238E27FC236}">
                <a16:creationId xmlns:a16="http://schemas.microsoft.com/office/drawing/2014/main" id="{C7D03CCF-E222-A374-C15B-9371AA8235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431D3DC4-73C0-9ADA-5F9D-5EAC44FF99A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7467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>
            <a:extLst>
              <a:ext uri="{FF2B5EF4-FFF2-40B4-BE49-F238E27FC236}">
                <a16:creationId xmlns:a16="http://schemas.microsoft.com/office/drawing/2014/main" id="{ADAD3F1C-9D1E-85BD-CC5F-735683DF9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14066D33-388D-6142-9555-6CAAF1593863}" type="slidenum">
              <a:rPr lang="en-US" altLang="en-US" sz="1200" smtClean="0">
                <a:latin typeface="Times" charset="0"/>
              </a:rPr>
              <a:pPr/>
              <a:t>35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34818" name="Rectangle 2">
            <a:extLst>
              <a:ext uri="{FF2B5EF4-FFF2-40B4-BE49-F238E27FC236}">
                <a16:creationId xmlns:a16="http://schemas.microsoft.com/office/drawing/2014/main" id="{7CC74CF1-2224-887B-A212-E15FB7FBAF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3DB78506-7F45-3C45-0B7A-BE1EEEA58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734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>
            <a:extLst>
              <a:ext uri="{FF2B5EF4-FFF2-40B4-BE49-F238E27FC236}">
                <a16:creationId xmlns:a16="http://schemas.microsoft.com/office/drawing/2014/main" id="{448AB1C5-49C3-1767-02A8-2807FA3FA4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EA074B70-5F65-9841-9849-A0DB0FD27FF8}" type="slidenum">
              <a:rPr lang="en-US" altLang="en-US" sz="1200" smtClean="0">
                <a:latin typeface="Times" charset="0"/>
              </a:rPr>
              <a:pPr/>
              <a:t>38</a:t>
            </a:fld>
            <a:endParaRPr lang="en-US" altLang="en-US" sz="1200">
              <a:latin typeface="Times" charset="0"/>
            </a:endParaRPr>
          </a:p>
        </p:txBody>
      </p:sp>
      <p:sp>
        <p:nvSpPr>
          <p:cNvPr id="47106" name="Rectangle 2">
            <a:extLst>
              <a:ext uri="{FF2B5EF4-FFF2-40B4-BE49-F238E27FC236}">
                <a16:creationId xmlns:a16="http://schemas.microsoft.com/office/drawing/2014/main" id="{8145FEF4-2273-0E6C-453B-53CEF3C04D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10B28495-6415-DCB8-FD33-BD1C8430A5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084F987-3D11-8109-4959-CB12E48AB90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EDACC97-9E6B-73C3-0322-B582768A8E5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7BF2BB8-5A1B-0AA3-202E-282526973D4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DF49B9-EE49-D34D-B584-1A3686A12A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6952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DE62D3F-837F-8492-7E85-9200483FE3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5DF7F76-8642-F62D-2F18-6A18F8D7A1A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6DB2918-1A4B-2F14-229A-9231B1FCFA2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D5FD96-63F3-1E40-8365-936313E1EC9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919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0"/>
            <a:ext cx="22860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705600" cy="61261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6F980FB-23F3-94B0-2CD9-AFF8CCA9052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35D06BA-2ED3-D61A-E1F7-36F6B670B1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B87B4CA-63B4-1F28-D8EA-9A67D525551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EE641B-4D35-054A-82DC-FDD36067D87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50814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A40B784-3345-4542-904E-4909D009B2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lum bright="70000" contrast="-70000"/>
            <a:alphaModFix amt="49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-513" t="29723" r="75516" b="32028"/>
          <a:stretch/>
        </p:blipFill>
        <p:spPr>
          <a:xfrm>
            <a:off x="6546274" y="2"/>
            <a:ext cx="2597727" cy="958273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D7CEF2B-2B0E-364F-A88D-9DFBAD26C19A}"/>
              </a:ext>
            </a:extLst>
          </p:cNvPr>
          <p:cNvCxnSpPr/>
          <p:nvPr userDrawn="1"/>
        </p:nvCxnSpPr>
        <p:spPr>
          <a:xfrm>
            <a:off x="1588" y="960334"/>
            <a:ext cx="9142413" cy="1588"/>
          </a:xfrm>
          <a:prstGeom prst="line">
            <a:avLst/>
          </a:prstGeom>
          <a:ln w="12700" cmpd="sng">
            <a:solidFill>
              <a:srgbClr val="19073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Slide Number Placeholder 5">
            <a:extLst>
              <a:ext uri="{FF2B5EF4-FFF2-40B4-BE49-F238E27FC236}">
                <a16:creationId xmlns:a16="http://schemas.microsoft.com/office/drawing/2014/main" id="{F9BCB075-440E-2A4D-B761-189EFD5B84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43818" y="6426888"/>
            <a:ext cx="2133600" cy="365125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defRPr sz="90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>
              <a:defRPr/>
            </a:pPr>
            <a:fld id="{9807A515-43CD-46FC-8AFA-10142C5E40B3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34" name="Title 33">
            <a:extLst>
              <a:ext uri="{FF2B5EF4-FFF2-40B4-BE49-F238E27FC236}">
                <a16:creationId xmlns:a16="http://schemas.microsoft.com/office/drawing/2014/main" id="{66F78805-6368-4D48-9333-12696E1DFF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521" y="295276"/>
            <a:ext cx="8564511" cy="638989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41BAABED-E07A-7247-837F-B9059D51091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262" y="1139877"/>
            <a:ext cx="8190119" cy="5083942"/>
          </a:xfrm>
          <a:prstGeom prst="rect">
            <a:avLst/>
          </a:prstGeom>
        </p:spPr>
        <p:txBody>
          <a:bodyPr/>
          <a:lstStyle>
            <a:lvl1pPr>
              <a:defRPr sz="210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z="180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  <a:lvl3pPr>
              <a:defRPr sz="150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>
              <a:defRPr sz="135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4pPr>
            <a:lvl5pPr>
              <a:defRPr sz="1350">
                <a:solidFill>
                  <a:sysClr val="windowText" lastClr="000000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987726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40F5184-F088-5F83-5547-946CA9AA212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D1EE333-A5AB-9515-5771-34808CF39BD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908EC19-D56E-30AC-B50B-105FCCF2EA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920D2-42D2-AF47-8507-CF9EFB572CE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5811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ACEAAEC-05DB-F22F-5B30-9C3FD8F5AC6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29E9DB0-150E-743A-2AAB-24947AE0FB1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63BD458-D2B6-5336-5D21-B7FF9DA03E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B277F7-2B77-9B4B-8A3B-3293E91D070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73259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BD7B38-40DA-3953-BF15-CE74CE562C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5F8B9F-8045-A847-EDA5-9215C1986D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DBA8C-2E2B-5EF0-25E3-D718044ECD3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977F2D-ECF0-F847-8AAD-7DC8985248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8328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A85CF9D-E9B1-A26F-7AD5-28A89B8B10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513E86A-44D0-F4F3-158D-1CCAE03807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4236BAF-C03A-4C0A-73B5-95064413B2C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1CAEC9-7385-5246-876F-43A3D0543B8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3715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8E79EC7-F9D5-58AC-7F29-DAF82A2F9A1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5BA7719-D217-5B3F-9520-9EE3EE09A48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707503B-F5DB-5965-C03B-06D16F32CA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0D3594-BB08-1B4D-AA81-B26762434F7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4765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B5D55E8F-0974-A65B-2C41-66197B4CD64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2A125C5-5923-C325-DE19-84818A9F23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ACE78E2-03AE-E739-A2B3-4FCBE4630ED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D1083F-1B8C-F44B-B884-13028C7A56E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443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F46DCA8-1CED-26A3-2C8C-95074D0696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229C8-51C0-0B15-C9B2-013765FA3A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00C71C-318D-5306-1D08-C2B723B06D1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0F0886-F0F8-2846-9194-C8F7FE721F7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0188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BBB1EA-53B8-089B-5A56-EB933FAAAB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CB4DFB5-4425-6062-9640-042C196EC6A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E3FC48-B59A-6F79-BA18-BC826A1461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EF9DC1-006F-F246-A6BE-F019591387D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967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>
            <a:extLst>
              <a:ext uri="{FF2B5EF4-FFF2-40B4-BE49-F238E27FC236}">
                <a16:creationId xmlns:a16="http://schemas.microsoft.com/office/drawing/2014/main" id="{61B975DE-3A08-B553-185A-8EB66989AFF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5672003C-C418-6A25-865D-BF370106C4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9D90D97B-D711-0B6C-896A-19E853B1DFC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pitchFamily="2" charset="0"/>
              </a:defRPr>
            </a:lvl1pPr>
          </a:lstStyle>
          <a:p>
            <a:pPr>
              <a:defRPr/>
            </a:pPr>
            <a:fld id="{70B4A854-2D56-3E40-881D-C70DB6797F8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DE1A4F7-80A5-39A6-283B-518C48F25E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381000"/>
          </a:xfrm>
          <a:prstGeom prst="rect">
            <a:avLst/>
          </a:prstGeom>
          <a:solidFill>
            <a:srgbClr val="36718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+mj-lt"/>
          <a:ea typeface="ＭＳ Ｐゴシック" charset="0"/>
          <a:cs typeface="ＭＳ Ｐゴシック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1600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northwestern.zoom.us/j/6162956576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0F09A6CF-D6D1-0398-A1C5-2508311170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0500" y="838200"/>
            <a:ext cx="8763000" cy="993775"/>
          </a:xfrm>
        </p:spPr>
        <p:txBody>
          <a:bodyPr/>
          <a:lstStyle/>
          <a:p>
            <a:pPr algn="ctr"/>
            <a:r>
              <a:rPr lang="en-US" altLang="en-US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BMD ENG 301</a:t>
            </a:r>
            <a:br>
              <a:rPr lang="en-US" altLang="en-US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Quantitative Systems Physiology</a:t>
            </a:r>
            <a:br>
              <a:rPr lang="en-US" altLang="en-US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</a:br>
            <a:r>
              <a:rPr lang="en-US" altLang="en-US">
                <a:solidFill>
                  <a:schemeClr val="bg1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(Nervous System)</a:t>
            </a:r>
          </a:p>
        </p:txBody>
      </p:sp>
      <p:sp>
        <p:nvSpPr>
          <p:cNvPr id="79874" name="Content Placeholder 2">
            <a:extLst>
              <a:ext uri="{FF2B5EF4-FFF2-40B4-BE49-F238E27FC236}">
                <a16:creationId xmlns:a16="http://schemas.microsoft.com/office/drawing/2014/main" id="{19C88968-EF9E-281C-22D5-02E7F49045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28650" y="2514600"/>
            <a:ext cx="7886700" cy="3263900"/>
          </a:xfrm>
        </p:spPr>
        <p:txBody>
          <a:bodyPr/>
          <a:lstStyle/>
          <a:p>
            <a:pPr marL="0" indent="0" algn="ctr">
              <a:defRPr/>
            </a:pPr>
            <a:endParaRPr lang="en-US" altLang="en-US" dirty="0"/>
          </a:p>
          <a:p>
            <a:pPr marL="0" indent="0" algn="ctr">
              <a:defRPr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Final Review Questions from Students</a:t>
            </a:r>
          </a:p>
          <a:p>
            <a:pPr marL="0" indent="0" algn="ctr">
              <a:defRPr/>
            </a:pPr>
            <a:endParaRPr lang="en-US" altLang="en-US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ctr">
              <a:defRPr/>
            </a:pPr>
            <a:endParaRPr lang="en-US" altLang="en-US" dirty="0">
              <a:solidFill>
                <a:schemeClr val="bg1">
                  <a:lumMod val="50000"/>
                </a:schemeClr>
              </a:solidFill>
              <a:cs typeface="Arial" panose="020B0604020202020204" pitchFamily="34" charset="0"/>
            </a:endParaRPr>
          </a:p>
          <a:p>
            <a:pPr marL="0" indent="0" algn="ctr">
              <a:defRPr/>
            </a:pPr>
            <a:r>
              <a:rPr lang="en-US" altLang="en-US" dirty="0">
                <a:solidFill>
                  <a:schemeClr val="bg1">
                    <a:lumMod val="50000"/>
                  </a:schemeClr>
                </a:solidFill>
                <a:cs typeface="Arial" panose="020B0604020202020204" pitchFamily="34" charset="0"/>
              </a:rPr>
              <a:t>Professor Malcolm MacIver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5C51-B1B9-277A-E652-6C3FE319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65FE2-EE76-885B-7B6D-7355936E3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/>
          <a:lstStyle/>
          <a:p>
            <a:r>
              <a:rPr lang="en-US" dirty="0"/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Can we go over the structure of the muscle again (content from the muscle lecture- is the myofibril the smallest unit or is it made up of sarcomeres which are then the smallest unit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Please review stretch reflex circuitry (figure 16.10)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</a:rPr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Gamma neurons and modulation of set point of intrafusal fibers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</a:rPr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 Are soleus muscles extrafusal and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tibius</a:t>
            </a:r>
            <a:r>
              <a:rPr lang="en-US" dirty="0">
                <a:effectLst/>
                <a:latin typeface="Helvetica Neue" panose="02000503000000020004" pitchFamily="2" charset="0"/>
              </a:rPr>
              <a:t> anterior muscles intrafusal? 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175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Title 1">
            <a:extLst>
              <a:ext uri="{FF2B5EF4-FFF2-40B4-BE49-F238E27FC236}">
                <a16:creationId xmlns:a16="http://schemas.microsoft.com/office/drawing/2014/main" id="{86C5AFA3-23D2-1D81-7502-04818C639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>
                <a:ea typeface="ＭＳ Ｐゴシック" panose="020B0600070205080204" pitchFamily="34" charset="-128"/>
              </a:rPr>
              <a:t>Placement of Spindles</a:t>
            </a:r>
          </a:p>
        </p:txBody>
      </p:sp>
      <p:pic>
        <p:nvPicPr>
          <p:cNvPr id="40962" name="Picture 4">
            <a:extLst>
              <a:ext uri="{FF2B5EF4-FFF2-40B4-BE49-F238E27FC236}">
                <a16:creationId xmlns:a16="http://schemas.microsoft.com/office/drawing/2014/main" id="{367CB00A-D3C5-59AC-B540-72D8C59AB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524000"/>
            <a:ext cx="312261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3" name="Picture 6">
            <a:extLst>
              <a:ext uri="{FF2B5EF4-FFF2-40B4-BE49-F238E27FC236}">
                <a16:creationId xmlns:a16="http://schemas.microsoft.com/office/drawing/2014/main" id="{2C48E03A-D8BD-B4F5-5A67-421EEC6D0A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191000"/>
            <a:ext cx="2692400" cy="2559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4518752-27B2-4E65-1243-AE074D9C496B}"/>
              </a:ext>
            </a:extLst>
          </p:cNvPr>
          <p:cNvSpPr txBox="1">
            <a:spLocks/>
          </p:cNvSpPr>
          <p:nvPr/>
        </p:nvSpPr>
        <p:spPr>
          <a:xfrm>
            <a:off x="152400" y="1371600"/>
            <a:ext cx="5943600" cy="2895600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457200" indent="-457200" fontAlgn="auto">
              <a:spcBef>
                <a:spcPct val="20000"/>
              </a:spcBef>
              <a:spcAft>
                <a:spcPts val="0"/>
              </a:spcAft>
              <a:buClr>
                <a:srgbClr val="002060"/>
              </a:buClr>
              <a:buSzPct val="70000"/>
              <a:buFont typeface=".SF NS Symbols Regular"/>
              <a:buChar char="★"/>
              <a:defRPr/>
            </a:pPr>
            <a:r>
              <a:rPr lang="en-US" sz="3200" dirty="0">
                <a:solidFill>
                  <a:schemeClr val="tx2"/>
                </a:solidFill>
                <a:latin typeface="+mn-lt"/>
              </a:rPr>
              <a:t>Found in almost all muscles</a:t>
            </a:r>
          </a:p>
          <a:p>
            <a:pPr marL="457200" indent="-457200" fontAlgn="auto">
              <a:spcBef>
                <a:spcPct val="20000"/>
              </a:spcBef>
              <a:spcAft>
                <a:spcPts val="0"/>
              </a:spcAft>
              <a:buClr>
                <a:srgbClr val="002060"/>
              </a:buClr>
              <a:buSzPct val="70000"/>
              <a:buFont typeface=".SF NS Symbols Regular"/>
              <a:buChar char="★"/>
              <a:defRPr/>
            </a:pPr>
            <a:r>
              <a:rPr lang="en-US" sz="3200" dirty="0">
                <a:solidFill>
                  <a:schemeClr val="tx2"/>
                </a:solidFill>
                <a:latin typeface="+mn-lt"/>
              </a:rPr>
              <a:t>From 10 to over a 1000 spindles in each muscle</a:t>
            </a:r>
          </a:p>
          <a:p>
            <a:pPr marL="457200" indent="-457200" fontAlgn="auto">
              <a:spcBef>
                <a:spcPct val="20000"/>
              </a:spcBef>
              <a:spcAft>
                <a:spcPts val="0"/>
              </a:spcAft>
              <a:buClr>
                <a:srgbClr val="002060"/>
              </a:buClr>
              <a:buSzPct val="70000"/>
              <a:buFont typeface=".SF NS Symbols Regular"/>
              <a:buChar char="★"/>
              <a:defRPr/>
            </a:pPr>
            <a:r>
              <a:rPr lang="en-US" sz="3200" dirty="0">
                <a:solidFill>
                  <a:schemeClr val="tx2"/>
                </a:solidFill>
                <a:latin typeface="+mn-lt"/>
              </a:rPr>
              <a:t>Number of spindles roughly proportional to size of muscle</a:t>
            </a:r>
          </a:p>
          <a:p>
            <a:pPr marL="457200" indent="-457200" fontAlgn="auto">
              <a:spcBef>
                <a:spcPct val="20000"/>
              </a:spcBef>
              <a:spcAft>
                <a:spcPts val="0"/>
              </a:spcAft>
              <a:buClr>
                <a:srgbClr val="002060"/>
              </a:buClr>
              <a:buSzPct val="70000"/>
              <a:buFont typeface=".SF NS Symbols Regular"/>
              <a:buChar char="★"/>
              <a:defRPr/>
            </a:pPr>
            <a:r>
              <a:rPr lang="en-US" sz="3200" dirty="0">
                <a:solidFill>
                  <a:schemeClr val="tx2"/>
                </a:solidFill>
                <a:latin typeface="+mn-lt"/>
              </a:rPr>
              <a:t>Do not run the length of the muscle</a:t>
            </a:r>
          </a:p>
          <a:p>
            <a:pPr marL="914400" lvl="1" indent="-457200" fontAlgn="auto">
              <a:spcBef>
                <a:spcPct val="20000"/>
              </a:spcBef>
              <a:spcAft>
                <a:spcPts val="0"/>
              </a:spcAft>
              <a:buClr>
                <a:srgbClr val="002060"/>
              </a:buClr>
              <a:buSzPct val="70000"/>
              <a:buFont typeface=".SF NS Symbols Regular"/>
              <a:buChar char="★"/>
              <a:defRPr/>
            </a:pPr>
            <a:r>
              <a:rPr lang="en-US" sz="3200" dirty="0">
                <a:solidFill>
                  <a:schemeClr val="tx2"/>
                </a:solidFill>
                <a:latin typeface="+mn-lt"/>
              </a:rPr>
              <a:t>e</a:t>
            </a:r>
            <a:r>
              <a:rPr lang="en-US" sz="3200" dirty="0" err="1">
                <a:solidFill>
                  <a:schemeClr val="tx2"/>
                </a:solidFill>
                <a:latin typeface="+mn-lt"/>
              </a:rPr>
              <a:t>xcept</a:t>
            </a:r>
            <a:r>
              <a:rPr lang="en-US" sz="3200" dirty="0">
                <a:solidFill>
                  <a:schemeClr val="tx2"/>
                </a:solidFill>
                <a:latin typeface="+mn-lt"/>
              </a:rPr>
              <a:t> for short muscles</a:t>
            </a:r>
          </a:p>
          <a:p>
            <a:pPr marL="342900" indent="-342900" fontAlgn="auto"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70000"/>
              <a:buFont typeface="Wingdings 2"/>
              <a:buChar char=""/>
              <a:defRPr/>
            </a:pPr>
            <a:endParaRPr lang="en-US" sz="3200" dirty="0">
              <a:solidFill>
                <a:schemeClr val="tx2"/>
              </a:solidFill>
              <a:latin typeface="+mn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5528-8CEB-002B-24DD-B2F64610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F77C-4BD0-9813-E256-188AEB738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I also still get confused with the important content of long-term potentiation and long-term depression.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LTP as it relates to silent synapses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425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340F2-61DF-3548-E408-C347B206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EE31-7B9E-5F9D-0F93-9441ADF83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6F78A-FF37-24A9-7FD3-3E8D02AF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33068"/>
            <a:ext cx="7772400" cy="559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825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4C359-17EF-E43D-9FB6-4BCA0632E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B29EC4-0AB3-C744-03DE-D170D5C91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Fig 8.7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3D5D0C-7039-351F-B123-CD13D706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9797" y="0"/>
            <a:ext cx="3784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3404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66CB-EA37-9063-F704-3639D7A4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DF27D-F520-AE88-FD77-A4E2E79A6D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D7ADB3-A8B8-8EC6-79D8-78E906F5E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484" y="0"/>
            <a:ext cx="5203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822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2EA41-3830-6BED-3D0F-175FF253A6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56D26-9C22-3F77-4511-E762ADDFB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3350AC-FEB3-F56D-3D12-B93FAF567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965" y="1600200"/>
            <a:ext cx="4619683" cy="4648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D0D9A7-20EA-74D2-76D3-E3C7FDA0D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735" y="2667000"/>
            <a:ext cx="45847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930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E94B5-AE69-9C54-BFEB-876794883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CC837-6FA9-41BE-0698-8BF0643954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E9505-F697-4B7E-0BC6-6EDE1B347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609600"/>
            <a:ext cx="7772400" cy="3690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A5452D-4C2A-52DB-8814-65510CF3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2286000"/>
            <a:ext cx="4131527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79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5528-8CEB-002B-24DD-B2F64610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F77C-4BD0-9813-E256-188AEB738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I also still get confused with the important content of long-term potentiation and long-term depression.</a:t>
            </a:r>
          </a:p>
          <a:p>
            <a:endParaRPr lang="en-US" strike="sngStrike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LTP as it relates to silent synapses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606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6AFE1-CAEB-6D5A-8538-2A75E030A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E9EDC-098A-2548-CBA0-F372377E28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63071"/>
            <a:ext cx="6872946" cy="628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432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77C9F-7D6E-6084-980D-A0123EBAA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790EE-24F3-F218-3A0B-48C3C0231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609600"/>
            <a:ext cx="8229600" cy="5867400"/>
          </a:xfrm>
        </p:spPr>
        <p:txBody>
          <a:bodyPr/>
          <a:lstStyle/>
          <a:p>
            <a:r>
              <a:rPr lang="en-US" dirty="0"/>
              <a:t>Final Exam: Friday Dec 9 9am, Split between LR3 and </a:t>
            </a:r>
            <a:r>
              <a:rPr lang="en-US" dirty="0" err="1"/>
              <a:t>Pancoe</a:t>
            </a:r>
            <a:r>
              <a:rPr lang="en-US" dirty="0"/>
              <a:t> (you will get notified which room next week). Extended time room: TBA.</a:t>
            </a:r>
          </a:p>
          <a:p>
            <a:endParaRPr lang="en-US" dirty="0"/>
          </a:p>
          <a:p>
            <a:r>
              <a:rPr lang="en-US" dirty="0"/>
              <a:t>Office hours during Finals week:</a:t>
            </a:r>
          </a:p>
          <a:p>
            <a:endParaRPr lang="en-US" sz="1600" dirty="0"/>
          </a:p>
          <a:p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Emily Schafer</a:t>
            </a:r>
            <a:br>
              <a:rPr lang="en-US" sz="1600" dirty="0"/>
            </a:b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Tuesday 2:30pm Tech M345</a:t>
            </a:r>
            <a:br>
              <a:rPr lang="en-US" sz="1600" dirty="0"/>
            </a:b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First 30-45 minutes will be review; second half will be normal office hours style. The review will be recorded for students unable to make </a:t>
            </a:r>
            <a:r>
              <a:rPr lang="en-US" sz="1600" b="0" i="0" dirty="0" err="1">
                <a:solidFill>
                  <a:srgbClr val="1D1C1D"/>
                </a:solidFill>
                <a:effectLst/>
                <a:latin typeface="Slack-Lato"/>
              </a:rPr>
              <a:t>it.Thursday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 2pm-3:30pm on zoom, at channel</a:t>
            </a:r>
            <a:br>
              <a:rPr lang="en-US" sz="1600" dirty="0"/>
            </a:br>
            <a:r>
              <a:rPr lang="en-US" sz="1600" b="0" i="0" u="none" strike="noStrike" dirty="0">
                <a:effectLst/>
                <a:latin typeface="Slack-Lato"/>
                <a:hlinkClick r:id="rId2"/>
              </a:rPr>
              <a:t>https://northwestern.zoom.us/j/6162956576</a:t>
            </a:r>
            <a:endParaRPr lang="en-US" sz="1600" b="0" i="0" u="none" strike="noStrike" dirty="0">
              <a:effectLst/>
              <a:latin typeface="Slack-Lato"/>
            </a:endParaRPr>
          </a:p>
          <a:p>
            <a:r>
              <a:rPr lang="en-US" sz="1600" b="0" i="0" dirty="0" err="1">
                <a:solidFill>
                  <a:srgbClr val="1D1C1D"/>
                </a:solidFill>
                <a:effectLst/>
                <a:latin typeface="Slack-Lato"/>
              </a:rPr>
              <a:t>Weihong</a:t>
            </a: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 Yeo:</a:t>
            </a:r>
            <a:br>
              <a:rPr lang="en-US" sz="1600" dirty="0"/>
            </a:b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Thursday 10-11am Tech E311</a:t>
            </a:r>
          </a:p>
          <a:p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Malcolm MacIver</a:t>
            </a:r>
            <a:br>
              <a:rPr lang="en-US" sz="1600" dirty="0"/>
            </a:br>
            <a:r>
              <a:rPr lang="en-US" sz="1600" b="0" i="0" dirty="0">
                <a:solidFill>
                  <a:srgbClr val="1D1C1D"/>
                </a:solidFill>
                <a:effectLst/>
                <a:latin typeface="Slack-Lato"/>
              </a:rPr>
              <a:t>Wednesday 3pm-5pm. Willens Wing Atrium. If you don’t find me in Willens Wing Atrium, please knock on my office door in the Willens Wing, B292.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942213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95528-8CEB-002B-24DD-B2F64610F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8F77C-4BD0-9813-E256-188AEB738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I also still get confused with the important content of long-term potentiation and long-term depression.</a:t>
            </a:r>
          </a:p>
          <a:p>
            <a:endParaRPr lang="en-US" strike="sngStrike" dirty="0"/>
          </a:p>
          <a:p>
            <a:r>
              <a:rPr lang="en-US" dirty="0"/>
              <a:t>Q</a:t>
            </a:r>
            <a:r>
              <a:rPr lang="en-US" strike="sngStrike" dirty="0"/>
              <a:t>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LTP as it relates to silent synapses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832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B679-A30E-FF2F-2034-F8F7A870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966C-3CC5-5070-6AAC-11B1489C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Review </a:t>
            </a:r>
            <a:r>
              <a:rPr lang="en-US" dirty="0">
                <a:effectLst/>
                <a:latin typeface="Helvetica Neue" panose="02000503000000020004" pitchFamily="2" charset="0"/>
              </a:rPr>
              <a:t>pattern generators</a:t>
            </a:r>
          </a:p>
          <a:p>
            <a:endParaRPr lang="en-US" dirty="0"/>
          </a:p>
          <a:p>
            <a:r>
              <a:rPr lang="en-US" dirty="0"/>
              <a:t>Q: Review </a:t>
            </a:r>
            <a:r>
              <a:rPr lang="en-US" dirty="0">
                <a:effectLst/>
                <a:latin typeface="Helvetica Neue" panose="02000503000000020004" pitchFamily="2" charset="0"/>
              </a:rPr>
              <a:t>MLR and CPG locomotion network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basal ganglia: what is the role of medium spiny neurons?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overarching view of how motion is initiated - do signals originate in motor cortex or do proprioceptive afferents go to cortex first?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0148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E6F76F-04D8-C725-B094-FDCCA73AAE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E46DC1-A1CC-8709-A6E2-4B69525F5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-22412"/>
            <a:ext cx="8001000" cy="680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2860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B679-A30E-FF2F-2034-F8F7A870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966C-3CC5-5070-6AAC-11B1489C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strike="sngStrike" dirty="0"/>
              <a:t>: Review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pattern generators</a:t>
            </a:r>
          </a:p>
          <a:p>
            <a:endParaRPr lang="en-US" dirty="0"/>
          </a:p>
          <a:p>
            <a:r>
              <a:rPr lang="en-US" dirty="0"/>
              <a:t>Q: Review </a:t>
            </a:r>
            <a:r>
              <a:rPr lang="en-US" dirty="0">
                <a:effectLst/>
                <a:latin typeface="Helvetica Neue" panose="02000503000000020004" pitchFamily="2" charset="0"/>
              </a:rPr>
              <a:t>MLR and CPG locomotion network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basal ganglia: what is the role of medium spiny neurons?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overarching view of how motion is initiated - do signals originate in motor cortex or do proprioceptive afferents go to cortex first?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316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80B56FF-2CC6-3E73-DD45-8522B149D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8342" y="0"/>
            <a:ext cx="34873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850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itle 1">
            <a:extLst>
              <a:ext uri="{FF2B5EF4-FFF2-40B4-BE49-F238E27FC236}">
                <a16:creationId xmlns:a16="http://schemas.microsoft.com/office/drawing/2014/main" id="{0F05C65A-FD30-4922-B1A6-B4AD03BE7D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The Interacting Parts</a:t>
            </a:r>
          </a:p>
        </p:txBody>
      </p:sp>
      <p:pic>
        <p:nvPicPr>
          <p:cNvPr id="25602" name="Picture 2" descr="An external file that holds a picture, illustration, etc.&#10;Object name is nihms179659f1.jpg Object name is nihms179659f1.jpg">
            <a:extLst>
              <a:ext uri="{FF2B5EF4-FFF2-40B4-BE49-F238E27FC236}">
                <a16:creationId xmlns:a16="http://schemas.microsoft.com/office/drawing/2014/main" id="{6DE91FD9-B97B-803D-D853-AC112F933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05" t="49059" r="3558"/>
          <a:stretch>
            <a:fillRect/>
          </a:stretch>
        </p:blipFill>
        <p:spPr bwMode="auto">
          <a:xfrm>
            <a:off x="381000" y="1676400"/>
            <a:ext cx="8585200" cy="450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3">
            <a:extLst>
              <a:ext uri="{FF2B5EF4-FFF2-40B4-BE49-F238E27FC236}">
                <a16:creationId xmlns:a16="http://schemas.microsoft.com/office/drawing/2014/main" id="{4F4DD3A7-4435-FB80-67F8-B933B243E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715000"/>
            <a:ext cx="41148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/>
              <a:t>MLR = Mesencephalic locomotor region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B679-A30E-FF2F-2034-F8F7A870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966C-3CC5-5070-6AAC-11B1489C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strike="sngStrike" dirty="0"/>
              <a:t>: Review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pattern generators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strike="sngStrike" dirty="0"/>
              <a:t>Review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MLR and CPG locomotion network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basal ganglia: what is the role of medium spiny neurons?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overarching view of how motion is initiated - do signals originate in motor cortex or do proprioceptive afferents go to cortex first?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1812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3">
            <a:extLst>
              <a:ext uri="{FF2B5EF4-FFF2-40B4-BE49-F238E27FC236}">
                <a16:creationId xmlns:a16="http://schemas.microsoft.com/office/drawing/2014/main" id="{133D5184-ECF8-E08F-D776-7807F3BBD3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A chain of nerve cells arranged in a </a:t>
            </a:r>
            <a:r>
              <a:rPr lang="en-US" dirty="0" err="1">
                <a:cs typeface="+mj-cs"/>
              </a:rPr>
              <a:t>disinhibitory</a:t>
            </a:r>
            <a:r>
              <a:rPr lang="en-US" dirty="0">
                <a:cs typeface="+mj-cs"/>
              </a:rPr>
              <a:t> circuit</a:t>
            </a:r>
          </a:p>
        </p:txBody>
      </p:sp>
      <p:pic>
        <p:nvPicPr>
          <p:cNvPr id="26626" name="Picture 2" descr="A picture containing clock&#10;&#10;Description automatically generated">
            <a:extLst>
              <a:ext uri="{FF2B5EF4-FFF2-40B4-BE49-F238E27FC236}">
                <a16:creationId xmlns:a16="http://schemas.microsoft.com/office/drawing/2014/main" id="{1365C087-5F1C-8A9E-BA10-8809BF3F20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81000"/>
            <a:ext cx="5334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84ADE14E-2E0A-4D17-B5F5-E41C02D861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The role of basal ganglia </a:t>
            </a:r>
            <a:r>
              <a:rPr lang="en-US" dirty="0" err="1">
                <a:cs typeface="+mj-cs"/>
              </a:rPr>
              <a:t>disinhibition</a:t>
            </a:r>
            <a:r>
              <a:rPr lang="en-US" dirty="0">
                <a:cs typeface="+mj-cs"/>
              </a:rPr>
              <a:t> in the generation of saccadic eye movements</a:t>
            </a:r>
          </a:p>
        </p:txBody>
      </p:sp>
      <p:pic>
        <p:nvPicPr>
          <p:cNvPr id="28674" name="Picture 2" descr="Diagram&#10;&#10;Description automatically generated">
            <a:extLst>
              <a:ext uri="{FF2B5EF4-FFF2-40B4-BE49-F238E27FC236}">
                <a16:creationId xmlns:a16="http://schemas.microsoft.com/office/drawing/2014/main" id="{CE2AFA53-5171-9B81-63D4-8FF94B671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3650" y="495300"/>
            <a:ext cx="40767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B679-A30E-FF2F-2034-F8F7A870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966C-3CC5-5070-6AAC-11B1489C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strike="sngStrike" dirty="0"/>
              <a:t>: Review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pattern generators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strike="sngStrike" dirty="0"/>
              <a:t>Review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MLR and CPG locomotion network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basal ganglia: what is the role of medium spiny neurons?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overarching view of how motion is initiated - do signals originate in motor cortex or do proprioceptive afferents go to cortex first?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670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2A51A-02C0-D455-3945-35E35C099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EE2759-04A7-9C55-BEF4-276F8A8772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454A39-CE9E-C1CD-DDD3-4B0142EC8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00480"/>
            <a:ext cx="7772400" cy="2257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548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Neuroscience5e-Fig-16">
            <a:extLst>
              <a:ext uri="{FF2B5EF4-FFF2-40B4-BE49-F238E27FC236}">
                <a16:creationId xmlns:a16="http://schemas.microsoft.com/office/drawing/2014/main" id="{F6C935B2-B648-3E28-F2D9-A842CE78E6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050" y="417513"/>
            <a:ext cx="5802313" cy="63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Rectangle 3">
            <a:extLst>
              <a:ext uri="{FF2B5EF4-FFF2-40B4-BE49-F238E27FC236}">
                <a16:creationId xmlns:a16="http://schemas.microsoft.com/office/drawing/2014/main" id="{FB070BC6-667B-49FB-54F7-08CB887A92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Organization of neural structures involved in the control of movement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B679-A30E-FF2F-2034-F8F7A870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966C-3CC5-5070-6AAC-11B1489CBF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</a:t>
            </a:r>
            <a:r>
              <a:rPr lang="en-US" strike="sngStrike" dirty="0"/>
              <a:t>: Review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pattern generators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strike="sngStrike" dirty="0"/>
              <a:t>Review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MLR and CPG locomotion network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basal ganglia: what is the role of medium spiny neurons?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overarching view of how motion is initiated - do signals originate in motor cortex or do proprioceptive afferents go to cortex first?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951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C584-3B9A-2ACB-05F1-EB39B7D0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E337-6339-0E16-1DC1-8D8DF7B0B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cerebellum pathways 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Q: contralateral vs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ispilateral</a:t>
            </a:r>
            <a:endParaRPr lang="en-US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key functions and processes in cerebellum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835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>
            <a:extLst>
              <a:ext uri="{FF2B5EF4-FFF2-40B4-BE49-F238E27FC236}">
                <a16:creationId xmlns:a16="http://schemas.microsoft.com/office/drawing/2014/main" id="{CB5E07AF-102B-5AF2-07DA-2DFB54E8FD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Functional organization of the inputs to the cerebellum</a:t>
            </a:r>
          </a:p>
        </p:txBody>
      </p:sp>
      <p:pic>
        <p:nvPicPr>
          <p:cNvPr id="25602" name="Picture 2" descr="Diagram&#10;&#10;Description automatically generated">
            <a:extLst>
              <a:ext uri="{FF2B5EF4-FFF2-40B4-BE49-F238E27FC236}">
                <a16:creationId xmlns:a16="http://schemas.microsoft.com/office/drawing/2014/main" id="{18A16661-487D-DB72-2235-6B82EF490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00" y="381000"/>
            <a:ext cx="74930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3424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3">
            <a:extLst>
              <a:ext uri="{FF2B5EF4-FFF2-40B4-BE49-F238E27FC236}">
                <a16:creationId xmlns:a16="http://schemas.microsoft.com/office/drawing/2014/main" id="{C8F483D2-DE31-3946-E8A8-653FD4AB6A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Functional organization of the major outputs from the cerebellum to cortical motor systems</a:t>
            </a:r>
          </a:p>
        </p:txBody>
      </p:sp>
      <p:pic>
        <p:nvPicPr>
          <p:cNvPr id="31746" name="Picture 2" descr="Diagram&#10;&#10;Description automatically generated">
            <a:extLst>
              <a:ext uri="{FF2B5EF4-FFF2-40B4-BE49-F238E27FC236}">
                <a16:creationId xmlns:a16="http://schemas.microsoft.com/office/drawing/2014/main" id="{860037FA-48DB-820F-3DDA-15B52DAFC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419100"/>
            <a:ext cx="73152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7178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>
            <a:extLst>
              <a:ext uri="{FF2B5EF4-FFF2-40B4-BE49-F238E27FC236}">
                <a16:creationId xmlns:a16="http://schemas.microsoft.com/office/drawing/2014/main" id="{25EE7C7A-563A-3836-DE5D-878479BD99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Functional organization of the major outputs from the cerebellum to brainstem motor systems</a:t>
            </a:r>
          </a:p>
        </p:txBody>
      </p:sp>
      <p:pic>
        <p:nvPicPr>
          <p:cNvPr id="33794" name="Picture 2" descr="Diagram&#10;&#10;Description automatically generated">
            <a:extLst>
              <a:ext uri="{FF2B5EF4-FFF2-40B4-BE49-F238E27FC236}">
                <a16:creationId xmlns:a16="http://schemas.microsoft.com/office/drawing/2014/main" id="{FF75DCCD-E049-CFC1-4D2B-CFB788B56C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44600"/>
            <a:ext cx="8534400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164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C584-3B9A-2ACB-05F1-EB39B7D0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E337-6339-0E16-1DC1-8D8DF7B0B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cerebellum pathways 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contralateral vs </a:t>
            </a:r>
            <a:r>
              <a:rPr lang="en-US" strike="sngStrike" dirty="0" err="1">
                <a:effectLst/>
                <a:latin typeface="Helvetica Neue" panose="02000503000000020004" pitchFamily="2" charset="0"/>
              </a:rPr>
              <a:t>ispilateral</a:t>
            </a:r>
            <a:endParaRPr lang="en-US" strike="sngStrike" dirty="0">
              <a:effectLst/>
              <a:latin typeface="Helvetica Neue" panose="02000503000000020004" pitchFamily="2" charset="0"/>
            </a:endParaRP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key functions and processes in cerebellum 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068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1">
            <a:extLst>
              <a:ext uri="{FF2B5EF4-FFF2-40B4-BE49-F238E27FC236}">
                <a16:creationId xmlns:a16="http://schemas.microsoft.com/office/drawing/2014/main" id="{C50C0A77-D2E9-AD0F-8B63-B48174AD442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Divisions of the Cerebellum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11F5E68-1B3C-6067-ACB4-8BE46A54C0AD}"/>
              </a:ext>
            </a:extLst>
          </p:cNvPr>
          <p:cNvSpPr txBox="1"/>
          <p:nvPr/>
        </p:nvSpPr>
        <p:spPr>
          <a:xfrm>
            <a:off x="571500" y="795338"/>
            <a:ext cx="8001000" cy="60626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800" b="1" dirty="0" err="1"/>
              <a:t>Cerebrocerebellum</a:t>
            </a:r>
            <a:r>
              <a:rPr lang="en-US" sz="2800" dirty="0"/>
              <a:t> – regulation of highly skilled movements, especially the planning and execution of complex spatial and temporal sequences of movement (including speech)</a:t>
            </a:r>
          </a:p>
          <a:p>
            <a:pPr>
              <a:defRPr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800" b="1" dirty="0" err="1"/>
              <a:t>Vestibulocerebellum</a:t>
            </a:r>
            <a:r>
              <a:rPr lang="en-US" sz="2800" dirty="0"/>
              <a:t> – regulation of movements underlying posture and equilibrium</a:t>
            </a:r>
          </a:p>
          <a:p>
            <a:pPr>
              <a:defRPr/>
            </a:pP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US" sz="2800" b="1" dirty="0" err="1"/>
              <a:t>Spinocerebellum</a:t>
            </a:r>
            <a:r>
              <a:rPr lang="en-US" sz="2800" dirty="0"/>
              <a:t> – movements of the distal muscles, such as movements of the limbs in walking, movements of proximal muscles and regulation of eye movements in response to vestibular inputs</a:t>
            </a:r>
          </a:p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44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>
            <a:extLst>
              <a:ext uri="{FF2B5EF4-FFF2-40B4-BE49-F238E27FC236}">
                <a16:creationId xmlns:a16="http://schemas.microsoft.com/office/drawing/2014/main" id="{FDBC97DF-48C4-8B0F-2AC8-F16EAF48B7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Learned changes in the </a:t>
            </a:r>
            <a:r>
              <a:rPr lang="en-US" dirty="0" err="1">
                <a:cs typeface="+mj-cs"/>
              </a:rPr>
              <a:t>vestibulo</a:t>
            </a:r>
            <a:r>
              <a:rPr lang="en-US" dirty="0">
                <a:cs typeface="+mj-cs"/>
              </a:rPr>
              <a:t>-ocular reflex in monkeys</a:t>
            </a:r>
          </a:p>
        </p:txBody>
      </p:sp>
      <p:pic>
        <p:nvPicPr>
          <p:cNvPr id="46082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4DA8BFE4-78B9-1A45-9252-FC9E9AACC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57350"/>
            <a:ext cx="8534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C584-3B9A-2ACB-05F1-EB39B7D0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E337-6339-0E16-1DC1-8D8DF7B0B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list of techniques for monitoring neural signals</a:t>
            </a:r>
          </a:p>
          <a:p>
            <a:endParaRPr lang="en-US" dirty="0"/>
          </a:p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Spatial &amp; temporal resolution for functional brain imaging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2886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5C51-B1B9-277A-E652-6C3FE319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65FE2-EE76-885B-7B6D-7355936E3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/>
          <a:lstStyle/>
          <a:p>
            <a:r>
              <a:rPr lang="en-US" dirty="0"/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Can we go over the structure of the muscle again (content from the muscle lecture- is the myofibril the smallest unit or is it made up of sarcomeres which are then the smallest unit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Q: Please review stretch reflex circuitry (figure 16.10)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</a:rPr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Gamma neurons and modulation of set point of intrafusal fibers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</a:rPr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 Are soleus muscles extrafusal and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tibius</a:t>
            </a:r>
            <a:r>
              <a:rPr lang="en-US" dirty="0">
                <a:effectLst/>
                <a:latin typeface="Helvetica Neue" panose="02000503000000020004" pitchFamily="2" charset="0"/>
              </a:rPr>
              <a:t> anterior muscles intrafusal? 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87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AE1F9-15C7-48AC-8F5D-110BBC80A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FB3AEA-FEDA-270E-BC39-A19EF40EE8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661199"/>
            <a:ext cx="7772400" cy="553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8231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2C584-3B9A-2ACB-05F1-EB39B7D02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7E337-6339-0E16-1DC1-8D8DF7B0B8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list of techniques for monitoring neural signals</a:t>
            </a:r>
          </a:p>
          <a:p>
            <a:endParaRPr lang="en-US" strike="sngStrike" dirty="0"/>
          </a:p>
          <a:p>
            <a:r>
              <a:rPr lang="en-US" dirty="0"/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Spatial &amp; temporal resolution for functional brain imaging techniques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990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3F81C4-F6ED-4374-A2E3-39C855BD95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9807A515-43CD-46FC-8AFA-10142C5E40B3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15262EA-84DA-4ECB-8F8B-8E0A7C7E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Muscle Structure and the Neuromuscular Junction</a:t>
            </a:r>
          </a:p>
        </p:txBody>
      </p:sp>
      <p:pic>
        <p:nvPicPr>
          <p:cNvPr id="18434" name="Picture 2" descr="This figure shows the structure of muscle fibers. The top panel shows a skeleton muscle fiber, and a magnified view of the muscle fascicles are shown. The middle panel shows a magnified view of the muscle fascicles with the muscle fibers, perimysium and the endomysium. The bottom panel shows the structure of the muscle fiber with the sarcolemma highlighted.">
            <a:extLst>
              <a:ext uri="{FF2B5EF4-FFF2-40B4-BE49-F238E27FC236}">
                <a16:creationId xmlns:a16="http://schemas.microsoft.com/office/drawing/2014/main" id="{9C306E4B-44C3-4995-8A00-C266E5AFC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043" y="1927745"/>
            <a:ext cx="6858000" cy="3457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2739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5C51-B1B9-277A-E652-6C3FE319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65FE2-EE76-885B-7B6D-7355936E3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/>
          <a:lstStyle/>
          <a:p>
            <a:r>
              <a:rPr lang="en-US" dirty="0"/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Can we go over the structure of the muscle again (content from the muscle lecture- is the myofibril the smallest unit or is it made up of sarcomeres which are then the smallest unit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Q: Please review stretch reflex circuitry (figure 16.10)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</a:rPr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Gamma neurons and modulation of set point of intrafusal fibers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</a:rPr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 Are soleus muscles extrafusal and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tibius</a:t>
            </a:r>
            <a:r>
              <a:rPr lang="en-US" dirty="0">
                <a:effectLst/>
                <a:latin typeface="Helvetica Neue" panose="02000503000000020004" pitchFamily="2" charset="0"/>
              </a:rPr>
              <a:t> anterior muscles intrafusal? 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673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3">
            <a:extLst>
              <a:ext uri="{FF2B5EF4-FFF2-40B4-BE49-F238E27FC236}">
                <a16:creationId xmlns:a16="http://schemas.microsoft.com/office/drawing/2014/main" id="{DE8F5919-2210-A687-1C53-CB4DDB56A14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>
              <a:defRPr/>
            </a:pPr>
            <a:r>
              <a:rPr lang="en-US" dirty="0">
                <a:cs typeface="+mj-cs"/>
              </a:rPr>
              <a:t>Stretch reflex circuitry</a:t>
            </a:r>
          </a:p>
        </p:txBody>
      </p:sp>
      <p:pic>
        <p:nvPicPr>
          <p:cNvPr id="29698" name="Picture 2" descr="Diagram&#10;&#10;Description automatically generated">
            <a:extLst>
              <a:ext uri="{FF2B5EF4-FFF2-40B4-BE49-F238E27FC236}">
                <a16:creationId xmlns:a16="http://schemas.microsoft.com/office/drawing/2014/main" id="{509B11E4-1A08-C720-C0AE-80965375C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528918"/>
            <a:ext cx="50038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169954-179D-2D9D-B6AF-D84E331C8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5982" y="2286000"/>
            <a:ext cx="4438018" cy="1838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BD9224E-2F3E-73A1-2E4C-DC932FD61008}"/>
              </a:ext>
            </a:extLst>
          </p:cNvPr>
          <p:cNvSpPr txBox="1"/>
          <p:nvPr/>
        </p:nvSpPr>
        <p:spPr>
          <a:xfrm>
            <a:off x="6248400" y="1524000"/>
            <a:ext cx="12192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P. 368: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5C51-B1B9-277A-E652-6C3FE319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65FE2-EE76-885B-7B6D-7355936E36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791200"/>
          </a:xfrm>
        </p:spPr>
        <p:txBody>
          <a:bodyPr/>
          <a:lstStyle/>
          <a:p>
            <a:r>
              <a:rPr lang="en-US" dirty="0"/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Can we go over the structure of the muscle again (content from the muscle lecture- is the myofibril the smallest unit or is it made up of sarcomeres which are then the smallest unit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Q: </a:t>
            </a:r>
            <a:r>
              <a:rPr lang="en-US" strike="sngStrike" dirty="0">
                <a:effectLst/>
                <a:latin typeface="Helvetica Neue" panose="02000503000000020004" pitchFamily="2" charset="0"/>
              </a:rPr>
              <a:t>Please review stretch reflex circuitry (figure 16.10)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</a:rPr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Gamma neurons and modulation of set point of intrafusal fibers</a:t>
            </a:r>
          </a:p>
          <a:p>
            <a:endParaRPr lang="en-US" dirty="0">
              <a:effectLst/>
              <a:latin typeface="Helvetica Neue" panose="02000503000000020004" pitchFamily="2" charset="0"/>
            </a:endParaRPr>
          </a:p>
          <a:p>
            <a:r>
              <a:rPr lang="en-US" dirty="0">
                <a:latin typeface="Helvetica Neue" panose="02000503000000020004" pitchFamily="2" charset="0"/>
              </a:rPr>
              <a:t>Q: </a:t>
            </a:r>
            <a:r>
              <a:rPr lang="en-US" dirty="0">
                <a:effectLst/>
                <a:latin typeface="Helvetica Neue" panose="02000503000000020004" pitchFamily="2" charset="0"/>
              </a:rPr>
              <a:t> Are soleus muscles extrafusal and </a:t>
            </a:r>
            <a:r>
              <a:rPr lang="en-US" dirty="0" err="1">
                <a:effectLst/>
                <a:latin typeface="Helvetica Neue" panose="02000503000000020004" pitchFamily="2" charset="0"/>
              </a:rPr>
              <a:t>tibius</a:t>
            </a:r>
            <a:r>
              <a:rPr lang="en-US" dirty="0">
                <a:effectLst/>
                <a:latin typeface="Helvetica Neue" panose="02000503000000020004" pitchFamily="2" charset="0"/>
              </a:rPr>
              <a:t> anterior muscles intrafusal? </a:t>
            </a:r>
          </a:p>
          <a:p>
            <a:endParaRPr lang="en-US" dirty="0">
              <a:latin typeface="Helvetica Neue" panose="02000503000000020004" pitchFamily="2" charset="0"/>
            </a:endParaRP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 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81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344E-EF71-63F4-AB40-3E0CB1C551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DE6DD-524B-356B-9AEC-B00BB8E8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63C574-5C07-5072-CC15-CCA6C02A0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194" y="457200"/>
            <a:ext cx="4553611" cy="612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34707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3435</TotalTime>
  <Words>1074</Words>
  <Application>Microsoft Macintosh PowerPoint</Application>
  <PresentationFormat>On-screen Show (4:3)</PresentationFormat>
  <Paragraphs>144</Paragraphs>
  <Slides>41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5" baseType="lpstr">
      <vt:lpstr>Arial</vt:lpstr>
      <vt:lpstr>ＭＳ Ｐゴシック</vt:lpstr>
      <vt:lpstr>Times</vt:lpstr>
      <vt:lpstr>Blank Presentation</vt:lpstr>
      <vt:lpstr>BMD ENG 301 Quantitative Systems Physiology (Nervous System)</vt:lpstr>
      <vt:lpstr>PowerPoint Presentation</vt:lpstr>
      <vt:lpstr>PowerPoint Presentation</vt:lpstr>
      <vt:lpstr>PowerPoint Presentation</vt:lpstr>
      <vt:lpstr>Muscle Structure and the Neuromuscular Junction</vt:lpstr>
      <vt:lpstr>PowerPoint Presentation</vt:lpstr>
      <vt:lpstr>Stretch reflex circuitry</vt:lpstr>
      <vt:lpstr>PowerPoint Presentation</vt:lpstr>
      <vt:lpstr>PowerPoint Presentation</vt:lpstr>
      <vt:lpstr>PowerPoint Presentation</vt:lpstr>
      <vt:lpstr>Placement of Spindles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Interacting Parts</vt:lpstr>
      <vt:lpstr>PowerPoint Presentation</vt:lpstr>
      <vt:lpstr>A chain of nerve cells arranged in a disinhibitory circuit</vt:lpstr>
      <vt:lpstr>The role of basal ganglia disinhibition in the generation of saccadic eye movements</vt:lpstr>
      <vt:lpstr>PowerPoint Presentation</vt:lpstr>
      <vt:lpstr>Organization of neural structures involved in the control of movement</vt:lpstr>
      <vt:lpstr>PowerPoint Presentation</vt:lpstr>
      <vt:lpstr>PowerPoint Presentation</vt:lpstr>
      <vt:lpstr>Functional organization of the inputs to the cerebellum</vt:lpstr>
      <vt:lpstr>Functional organization of the major outputs from the cerebellum to cortical motor systems</vt:lpstr>
      <vt:lpstr>Functional organization of the major outputs from the cerebellum to brainstem motor systems</vt:lpstr>
      <vt:lpstr>PowerPoint Presentation</vt:lpstr>
      <vt:lpstr>Divisions of the Cerebellum</vt:lpstr>
      <vt:lpstr>Learned changes in the vestibulo-ocular reflex in monkeys</vt:lpstr>
      <vt:lpstr>PowerPoint Presentation</vt:lpstr>
      <vt:lpstr>PowerPoint Presentation</vt:lpstr>
      <vt:lpstr>PowerPoint Presentation</vt:lpstr>
    </vt:vector>
  </TitlesOfParts>
  <Manager>Sumanas, Inc.</Manager>
  <Company>Sinauer Associates, Inc.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Neuroscience 5e</dc:title>
  <dc:creator>Sinauer Associates, Inc.</dc:creator>
  <cp:lastModifiedBy>Malcolm Angus MacIver</cp:lastModifiedBy>
  <cp:revision>141</cp:revision>
  <cp:lastPrinted>2021-11-30T19:12:00Z</cp:lastPrinted>
  <dcterms:created xsi:type="dcterms:W3CDTF">2002-12-24T01:08:46Z</dcterms:created>
  <dcterms:modified xsi:type="dcterms:W3CDTF">2022-12-02T18:44:29Z</dcterms:modified>
</cp:coreProperties>
</file>